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70" r:id="rId5"/>
    <p:sldId id="259" r:id="rId6"/>
    <p:sldId id="260" r:id="rId7"/>
    <p:sldId id="261" r:id="rId8"/>
    <p:sldId id="262" r:id="rId9"/>
    <p:sldId id="263" r:id="rId10"/>
    <p:sldId id="264" r:id="rId11"/>
    <p:sldId id="265" r:id="rId12"/>
    <p:sldId id="266" r:id="rId13"/>
    <p:sldId id="267" r:id="rId14"/>
    <p:sldId id="268" r:id="rId15"/>
    <p:sldId id="26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6" d="100"/>
          <a:sy n="116" d="100"/>
        </p:scale>
        <p:origin x="1500" y="1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284B515-7002-42B6-AE97-1DB7A1876D72}" type="datetimeFigureOut">
              <a:rPr lang="en-US" smtClean="0"/>
              <a:t>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5D126B-FDA8-4C25-B93B-B48E6D4CB082}" type="slidenum">
              <a:rPr lang="en-US" smtClean="0"/>
              <a:t>‹#›</a:t>
            </a:fld>
            <a:endParaRPr lang="en-US"/>
          </a:p>
        </p:txBody>
      </p:sp>
    </p:spTree>
    <p:extLst>
      <p:ext uri="{BB962C8B-B14F-4D97-AF65-F5344CB8AC3E}">
        <p14:creationId xmlns:p14="http://schemas.microsoft.com/office/powerpoint/2010/main" val="32020934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84B515-7002-42B6-AE97-1DB7A1876D72}" type="datetimeFigureOut">
              <a:rPr lang="en-US" smtClean="0"/>
              <a:t>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5D126B-FDA8-4C25-B93B-B48E6D4CB082}" type="slidenum">
              <a:rPr lang="en-US" smtClean="0"/>
              <a:t>‹#›</a:t>
            </a:fld>
            <a:endParaRPr lang="en-US"/>
          </a:p>
        </p:txBody>
      </p:sp>
    </p:spTree>
    <p:extLst>
      <p:ext uri="{BB962C8B-B14F-4D97-AF65-F5344CB8AC3E}">
        <p14:creationId xmlns:p14="http://schemas.microsoft.com/office/powerpoint/2010/main" val="18603596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84B515-7002-42B6-AE97-1DB7A1876D72}" type="datetimeFigureOut">
              <a:rPr lang="en-US" smtClean="0"/>
              <a:t>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5D126B-FDA8-4C25-B93B-B48E6D4CB082}" type="slidenum">
              <a:rPr lang="en-US" smtClean="0"/>
              <a:t>‹#›</a:t>
            </a:fld>
            <a:endParaRPr lang="en-US"/>
          </a:p>
        </p:txBody>
      </p:sp>
    </p:spTree>
    <p:extLst>
      <p:ext uri="{BB962C8B-B14F-4D97-AF65-F5344CB8AC3E}">
        <p14:creationId xmlns:p14="http://schemas.microsoft.com/office/powerpoint/2010/main" val="74404632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84B515-7002-42B6-AE97-1DB7A1876D72}" type="datetimeFigureOut">
              <a:rPr lang="en-US" smtClean="0"/>
              <a:t>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5D126B-FDA8-4C25-B93B-B48E6D4CB082}" type="slidenum">
              <a:rPr lang="en-US" smtClean="0"/>
              <a:t>‹#›</a:t>
            </a:fld>
            <a:endParaRPr lang="en-US"/>
          </a:p>
        </p:txBody>
      </p:sp>
    </p:spTree>
    <p:extLst>
      <p:ext uri="{BB962C8B-B14F-4D97-AF65-F5344CB8AC3E}">
        <p14:creationId xmlns:p14="http://schemas.microsoft.com/office/powerpoint/2010/main" val="283740166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84B515-7002-42B6-AE97-1DB7A1876D72}" type="datetimeFigureOut">
              <a:rPr lang="en-US" smtClean="0"/>
              <a:t>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5D126B-FDA8-4C25-B93B-B48E6D4CB082}" type="slidenum">
              <a:rPr lang="en-US" smtClean="0"/>
              <a:t>‹#›</a:t>
            </a:fld>
            <a:endParaRPr lang="en-US"/>
          </a:p>
        </p:txBody>
      </p:sp>
    </p:spTree>
    <p:extLst>
      <p:ext uri="{BB962C8B-B14F-4D97-AF65-F5344CB8AC3E}">
        <p14:creationId xmlns:p14="http://schemas.microsoft.com/office/powerpoint/2010/main" val="386241093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284B515-7002-42B6-AE97-1DB7A1876D72}" type="datetimeFigureOut">
              <a:rPr lang="en-US" smtClean="0"/>
              <a:t>2/16/2016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5D126B-FDA8-4C25-B93B-B48E6D4CB082}" type="slidenum">
              <a:rPr lang="en-US" smtClean="0"/>
              <a:t>‹#›</a:t>
            </a:fld>
            <a:endParaRPr lang="en-US"/>
          </a:p>
        </p:txBody>
      </p:sp>
    </p:spTree>
    <p:extLst>
      <p:ext uri="{BB962C8B-B14F-4D97-AF65-F5344CB8AC3E}">
        <p14:creationId xmlns:p14="http://schemas.microsoft.com/office/powerpoint/2010/main" val="161734267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284B515-7002-42B6-AE97-1DB7A1876D72}" type="datetimeFigureOut">
              <a:rPr lang="en-US" smtClean="0"/>
              <a:t>2/16/2016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5D126B-FDA8-4C25-B93B-B48E6D4CB082}" type="slidenum">
              <a:rPr lang="en-US" smtClean="0"/>
              <a:t>‹#›</a:t>
            </a:fld>
            <a:endParaRPr lang="en-US"/>
          </a:p>
        </p:txBody>
      </p:sp>
    </p:spTree>
    <p:extLst>
      <p:ext uri="{BB962C8B-B14F-4D97-AF65-F5344CB8AC3E}">
        <p14:creationId xmlns:p14="http://schemas.microsoft.com/office/powerpoint/2010/main" val="60092018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284B515-7002-42B6-AE97-1DB7A1876D72}" type="datetimeFigureOut">
              <a:rPr lang="en-US" smtClean="0"/>
              <a:t>2/16/2016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5D126B-FDA8-4C25-B93B-B48E6D4CB082}" type="slidenum">
              <a:rPr lang="en-US" smtClean="0"/>
              <a:t>‹#›</a:t>
            </a:fld>
            <a:endParaRPr lang="en-US"/>
          </a:p>
        </p:txBody>
      </p:sp>
    </p:spTree>
    <p:extLst>
      <p:ext uri="{BB962C8B-B14F-4D97-AF65-F5344CB8AC3E}">
        <p14:creationId xmlns:p14="http://schemas.microsoft.com/office/powerpoint/2010/main" val="429486603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84B515-7002-42B6-AE97-1DB7A1876D72}" type="datetimeFigureOut">
              <a:rPr lang="en-US" smtClean="0"/>
              <a:t>2/16/2016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5D126B-FDA8-4C25-B93B-B48E6D4CB082}" type="slidenum">
              <a:rPr lang="en-US" smtClean="0"/>
              <a:t>‹#›</a:t>
            </a:fld>
            <a:endParaRPr lang="en-US"/>
          </a:p>
        </p:txBody>
      </p:sp>
    </p:spTree>
    <p:extLst>
      <p:ext uri="{BB962C8B-B14F-4D97-AF65-F5344CB8AC3E}">
        <p14:creationId xmlns:p14="http://schemas.microsoft.com/office/powerpoint/2010/main" val="74004635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84B515-7002-42B6-AE97-1DB7A1876D72}" type="datetimeFigureOut">
              <a:rPr lang="en-US" smtClean="0"/>
              <a:t>2/16/2016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5D126B-FDA8-4C25-B93B-B48E6D4CB082}" type="slidenum">
              <a:rPr lang="en-US" smtClean="0"/>
              <a:t>‹#›</a:t>
            </a:fld>
            <a:endParaRPr lang="en-US"/>
          </a:p>
        </p:txBody>
      </p:sp>
    </p:spTree>
    <p:extLst>
      <p:ext uri="{BB962C8B-B14F-4D97-AF65-F5344CB8AC3E}">
        <p14:creationId xmlns:p14="http://schemas.microsoft.com/office/powerpoint/2010/main" val="69265861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84B515-7002-42B6-AE97-1DB7A1876D72}" type="datetimeFigureOut">
              <a:rPr lang="en-US" smtClean="0"/>
              <a:t>2/16/2016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5D126B-FDA8-4C25-B93B-B48E6D4CB082}" type="slidenum">
              <a:rPr lang="en-US" smtClean="0"/>
              <a:t>‹#›</a:t>
            </a:fld>
            <a:endParaRPr lang="en-US"/>
          </a:p>
        </p:txBody>
      </p:sp>
    </p:spTree>
    <p:extLst>
      <p:ext uri="{BB962C8B-B14F-4D97-AF65-F5344CB8AC3E}">
        <p14:creationId xmlns:p14="http://schemas.microsoft.com/office/powerpoint/2010/main" val="264539323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84B515-7002-42B6-AE97-1DB7A1876D72}" type="datetimeFigureOut">
              <a:rPr lang="en-US" smtClean="0"/>
              <a:t>2/16/2016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5D126B-FDA8-4C25-B93B-B48E6D4CB082}" type="slidenum">
              <a:rPr lang="en-US" smtClean="0"/>
              <a:t>‹#›</a:t>
            </a:fld>
            <a:endParaRPr lang="en-US"/>
          </a:p>
        </p:txBody>
      </p:sp>
    </p:spTree>
    <p:extLst>
      <p:ext uri="{BB962C8B-B14F-4D97-AF65-F5344CB8AC3E}">
        <p14:creationId xmlns:p14="http://schemas.microsoft.com/office/powerpoint/2010/main" val="39456347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0621" y="0"/>
            <a:ext cx="13960305" cy="6858000"/>
          </a:xfrm>
          <a:prstGeom prst="rect">
            <a:avLst/>
          </a:prstGeom>
        </p:spPr>
      </p:pic>
      <p:sp>
        <p:nvSpPr>
          <p:cNvPr id="5" name="TextBox 4"/>
          <p:cNvSpPr txBox="1"/>
          <p:nvPr/>
        </p:nvSpPr>
        <p:spPr>
          <a:xfrm>
            <a:off x="1842053" y="6457890"/>
            <a:ext cx="5791200" cy="400110"/>
          </a:xfrm>
          <a:prstGeom prst="rect">
            <a:avLst/>
          </a:prstGeom>
          <a:noFill/>
        </p:spPr>
        <p:txBody>
          <a:bodyPr wrap="square" rtlCol="0">
            <a:spAutoFit/>
          </a:bodyPr>
          <a:lstStyle/>
          <a:p>
            <a:r>
              <a:rPr lang="en-US" sz="2000" b="1" dirty="0" smtClean="0"/>
              <a:t>image from abcnews.go.com</a:t>
            </a:r>
            <a:endParaRPr lang="en-US" sz="2000" b="1" dirty="0"/>
          </a:p>
        </p:txBody>
      </p:sp>
    </p:spTree>
    <p:extLst>
      <p:ext uri="{BB962C8B-B14F-4D97-AF65-F5344CB8AC3E}">
        <p14:creationId xmlns:p14="http://schemas.microsoft.com/office/powerpoint/2010/main" val="15033086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l="14761" r="19736"/>
          <a:stretch/>
        </p:blipFill>
        <p:spPr>
          <a:xfrm>
            <a:off x="0" y="0"/>
            <a:ext cx="9144000" cy="6858000"/>
          </a:xfrm>
          <a:prstGeom prst="rect">
            <a:avLst/>
          </a:prstGeom>
        </p:spPr>
      </p:pic>
      <p:sp>
        <p:nvSpPr>
          <p:cNvPr id="2" name="TextBox 1"/>
          <p:cNvSpPr txBox="1"/>
          <p:nvPr/>
        </p:nvSpPr>
        <p:spPr>
          <a:xfrm>
            <a:off x="0" y="0"/>
            <a:ext cx="9144000" cy="4832092"/>
          </a:xfrm>
          <a:prstGeom prst="rect">
            <a:avLst/>
          </a:prstGeom>
          <a:solidFill>
            <a:schemeClr val="accent6">
              <a:lumMod val="50000"/>
            </a:schemeClr>
          </a:solidFill>
        </p:spPr>
        <p:txBody>
          <a:bodyPr wrap="square" rtlCol="0">
            <a:spAutoFit/>
          </a:bodyPr>
          <a:lstStyle/>
          <a:p>
            <a:r>
              <a:rPr lang="en-US" sz="3200" dirty="0" smtClean="0">
                <a:solidFill>
                  <a:schemeClr val="bg1"/>
                </a:solidFill>
              </a:rPr>
              <a:t>2 Corinthians 8.13-15 NET:   For I do not say this so there would be relief for others and suffering for you, but as a matter of equality.  </a:t>
            </a:r>
          </a:p>
          <a:p>
            <a:pPr>
              <a:spcBef>
                <a:spcPts val="2400"/>
              </a:spcBef>
            </a:pPr>
            <a:r>
              <a:rPr lang="en-US" sz="3200" dirty="0" smtClean="0">
                <a:solidFill>
                  <a:schemeClr val="bg1"/>
                </a:solidFill>
              </a:rPr>
              <a:t>At the present time, your abundance will meet their need, so that one day their abundance may also meet your need, and thus there may be equality, as it is written: “The one who gathered much did not have too much, and the one who gathered little did not have too little.”</a:t>
            </a:r>
            <a:endParaRPr lang="en-US" sz="3200" dirty="0">
              <a:solidFill>
                <a:schemeClr val="bg1"/>
              </a:solidFill>
            </a:endParaRPr>
          </a:p>
        </p:txBody>
      </p:sp>
    </p:spTree>
    <p:extLst>
      <p:ext uri="{BB962C8B-B14F-4D97-AF65-F5344CB8AC3E}">
        <p14:creationId xmlns:p14="http://schemas.microsoft.com/office/powerpoint/2010/main" val="93344114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0"/>
            <a:ext cx="9144000" cy="7017306"/>
          </a:xfrm>
          <a:prstGeom prst="rect">
            <a:avLst/>
          </a:prstGeom>
          <a:noFill/>
        </p:spPr>
        <p:txBody>
          <a:bodyPr wrap="square" rtlCol="0">
            <a:spAutoFit/>
          </a:bodyPr>
          <a:lstStyle/>
          <a:p>
            <a:r>
              <a:rPr lang="en-US" sz="3000" dirty="0" smtClean="0">
                <a:solidFill>
                  <a:schemeClr val="bg1"/>
                </a:solidFill>
              </a:rPr>
              <a:t>2 Corinthians 9.6-11a NET:   My point is this: The person who sows sparingly will also reap sparingly, and the person who sows generously will also reap generously.  Each one of you should give just as he has decided in his heart, not reluctantly or under compulsion, because God loves a cheerful giver.  And God is able to make all grace overflow to you so that because you have enough of everything in every way at all times, you will overflow in every good work.  Just as it is written, “He has scattered widely, he has given to the poor; his righteousness remains forever.”  Now God who provides seed for the sower and bread for food will provide and multiply your supply of seed and will cause the harvest of your righteousness to grow.  You will be enriched in every way so that you may be generous on every occasion…</a:t>
            </a:r>
            <a:endParaRPr lang="en-US" sz="3000" dirty="0">
              <a:solidFill>
                <a:schemeClr val="bg1"/>
              </a:solidFill>
            </a:endParaRPr>
          </a:p>
        </p:txBody>
      </p:sp>
    </p:spTree>
    <p:extLst>
      <p:ext uri="{BB962C8B-B14F-4D97-AF65-F5344CB8AC3E}">
        <p14:creationId xmlns:p14="http://schemas.microsoft.com/office/powerpoint/2010/main" val="394712337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l="14761" r="19736"/>
          <a:stretch/>
        </p:blipFill>
        <p:spPr>
          <a:xfrm>
            <a:off x="0" y="0"/>
            <a:ext cx="9144000" cy="6858000"/>
          </a:xfrm>
          <a:prstGeom prst="rect">
            <a:avLst/>
          </a:prstGeom>
        </p:spPr>
      </p:pic>
      <p:sp>
        <p:nvSpPr>
          <p:cNvPr id="2" name="TextBox 1"/>
          <p:cNvSpPr txBox="1"/>
          <p:nvPr/>
        </p:nvSpPr>
        <p:spPr>
          <a:xfrm>
            <a:off x="0" y="0"/>
            <a:ext cx="9144000" cy="6247864"/>
          </a:xfrm>
          <a:prstGeom prst="rect">
            <a:avLst/>
          </a:prstGeom>
          <a:solidFill>
            <a:schemeClr val="accent6">
              <a:lumMod val="50000"/>
            </a:schemeClr>
          </a:solidFill>
        </p:spPr>
        <p:txBody>
          <a:bodyPr wrap="square" rtlCol="0">
            <a:spAutoFit/>
          </a:bodyPr>
          <a:lstStyle/>
          <a:p>
            <a:r>
              <a:rPr lang="en-US" sz="3000" dirty="0" smtClean="0">
                <a:solidFill>
                  <a:schemeClr val="bg1"/>
                </a:solidFill>
              </a:rPr>
              <a:t>2 Corinthians 9.6, 8, 10-11a NET:   My point is this: The person who sows sparingly will also reap sparingly, and the person who sows generously will also reap generously…  </a:t>
            </a:r>
          </a:p>
          <a:p>
            <a:pPr>
              <a:spcBef>
                <a:spcPts val="2400"/>
              </a:spcBef>
            </a:pPr>
            <a:r>
              <a:rPr lang="en-US" sz="3000" dirty="0" smtClean="0">
                <a:solidFill>
                  <a:schemeClr val="bg1"/>
                </a:solidFill>
              </a:rPr>
              <a:t>And God is able to make all grace overflow to you so that because you have enough of everything in every way at all times, you will overflow in every good work...  </a:t>
            </a:r>
          </a:p>
          <a:p>
            <a:pPr>
              <a:spcBef>
                <a:spcPts val="2400"/>
              </a:spcBef>
            </a:pPr>
            <a:r>
              <a:rPr lang="en-US" sz="3000" dirty="0" smtClean="0">
                <a:solidFill>
                  <a:schemeClr val="bg1"/>
                </a:solidFill>
              </a:rPr>
              <a:t>Now God who provides seed for the sower and bread for food will provide and multiply your supply of seed and will cause the harvest of your righteousness to grow.  You will be enriched in every way so that you may be generous on every occasion…</a:t>
            </a:r>
            <a:endParaRPr lang="en-US" sz="3000" dirty="0">
              <a:solidFill>
                <a:schemeClr val="bg1"/>
              </a:solidFill>
            </a:endParaRPr>
          </a:p>
        </p:txBody>
      </p:sp>
    </p:spTree>
    <p:extLst>
      <p:ext uri="{BB962C8B-B14F-4D97-AF65-F5344CB8AC3E}">
        <p14:creationId xmlns:p14="http://schemas.microsoft.com/office/powerpoint/2010/main" val="316498942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l="14761" r="19736"/>
          <a:stretch/>
        </p:blipFill>
        <p:spPr>
          <a:xfrm>
            <a:off x="0" y="0"/>
            <a:ext cx="9144000" cy="6858000"/>
          </a:xfrm>
          <a:prstGeom prst="rect">
            <a:avLst/>
          </a:prstGeom>
        </p:spPr>
      </p:pic>
      <p:sp>
        <p:nvSpPr>
          <p:cNvPr id="2" name="TextBox 1"/>
          <p:cNvSpPr txBox="1"/>
          <p:nvPr/>
        </p:nvSpPr>
        <p:spPr>
          <a:xfrm>
            <a:off x="0" y="0"/>
            <a:ext cx="9144000" cy="3170099"/>
          </a:xfrm>
          <a:prstGeom prst="rect">
            <a:avLst/>
          </a:prstGeom>
          <a:solidFill>
            <a:schemeClr val="accent6">
              <a:lumMod val="50000"/>
            </a:schemeClr>
          </a:solidFill>
        </p:spPr>
        <p:txBody>
          <a:bodyPr wrap="square" rtlCol="0">
            <a:spAutoFit/>
          </a:bodyPr>
          <a:lstStyle/>
          <a:p>
            <a:r>
              <a:rPr lang="en-US" sz="3000" dirty="0" smtClean="0">
                <a:solidFill>
                  <a:schemeClr val="bg1"/>
                </a:solidFill>
              </a:rPr>
              <a:t>2 Corinthians 9.7, 9 NET:  Each one of you should give just as he has decided in his heart, not reluctantly or under compulsion, because God loves a cheerful giver…  </a:t>
            </a:r>
          </a:p>
          <a:p>
            <a:pPr>
              <a:spcBef>
                <a:spcPts val="2400"/>
              </a:spcBef>
            </a:pPr>
            <a:r>
              <a:rPr lang="en-US" sz="3000" dirty="0" smtClean="0">
                <a:solidFill>
                  <a:schemeClr val="bg1"/>
                </a:solidFill>
              </a:rPr>
              <a:t>Just as it is written [in Psalm 112.9], “He [the man of integrity] has scattered [gifts] widely, he has given to the poor; his righteousness remains forever.” </a:t>
            </a:r>
            <a:endParaRPr lang="en-US" sz="3000" dirty="0">
              <a:solidFill>
                <a:schemeClr val="bg1"/>
              </a:solidFill>
            </a:endParaRPr>
          </a:p>
        </p:txBody>
      </p:sp>
    </p:spTree>
    <p:extLst>
      <p:ext uri="{BB962C8B-B14F-4D97-AF65-F5344CB8AC3E}">
        <p14:creationId xmlns:p14="http://schemas.microsoft.com/office/powerpoint/2010/main" val="102071186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0"/>
            <a:ext cx="9144000" cy="6555641"/>
          </a:xfrm>
          <a:prstGeom prst="rect">
            <a:avLst/>
          </a:prstGeom>
          <a:noFill/>
        </p:spPr>
        <p:txBody>
          <a:bodyPr wrap="square" rtlCol="0">
            <a:spAutoFit/>
          </a:bodyPr>
          <a:lstStyle/>
          <a:p>
            <a:r>
              <a:rPr lang="en-US" sz="3000" dirty="0" smtClean="0">
                <a:solidFill>
                  <a:schemeClr val="bg1"/>
                </a:solidFill>
              </a:rPr>
              <a:t>2 Corinthians 9.11-15 NET:   You will be enriched in every way so that you may be generous on every occasion, which is producing through us thanksgiving to God, because the service of this ministry is not only providing for the needs of the saints but is also overflowing with many thanks to God.  </a:t>
            </a:r>
          </a:p>
          <a:p>
            <a:endParaRPr lang="en-US" sz="3000" dirty="0">
              <a:solidFill>
                <a:schemeClr val="bg1"/>
              </a:solidFill>
            </a:endParaRPr>
          </a:p>
          <a:p>
            <a:r>
              <a:rPr lang="en-US" sz="3000" dirty="0" smtClean="0">
                <a:solidFill>
                  <a:schemeClr val="bg1"/>
                </a:solidFill>
              </a:rPr>
              <a:t>Through the evidence of this service they will glorify God because of your obedience to your confession in the gospel of Christ and the generosity of your sharing with them and with everyone.  And in their prayers on your behalf they long for you because of the extraordinary grace God has shown to you.  Thanks be to God for his indescribable gift!</a:t>
            </a:r>
            <a:endParaRPr lang="en-US" sz="3000" dirty="0">
              <a:solidFill>
                <a:schemeClr val="bg1"/>
              </a:solidFill>
            </a:endParaRPr>
          </a:p>
        </p:txBody>
      </p:sp>
    </p:spTree>
    <p:extLst>
      <p:ext uri="{BB962C8B-B14F-4D97-AF65-F5344CB8AC3E}">
        <p14:creationId xmlns:p14="http://schemas.microsoft.com/office/powerpoint/2010/main" val="192864362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0"/>
            <a:ext cx="5293217" cy="6324808"/>
          </a:xfrm>
          <a:prstGeom prst="rect">
            <a:avLst/>
          </a:prstGeom>
          <a:noFill/>
        </p:spPr>
        <p:txBody>
          <a:bodyPr wrap="square" rtlCol="0">
            <a:spAutoFit/>
          </a:bodyPr>
          <a:lstStyle/>
          <a:p>
            <a:r>
              <a:rPr lang="en-US" sz="3000" dirty="0" smtClean="0">
                <a:solidFill>
                  <a:schemeClr val="bg1"/>
                </a:solidFill>
              </a:rPr>
              <a:t>Acts 20.35 NET:  “…remember the words of the Lord Jesus that he himself said, ‘It is more blessed to give than to receive.’” </a:t>
            </a:r>
          </a:p>
          <a:p>
            <a:endParaRPr lang="en-US" sz="3000" dirty="0">
              <a:solidFill>
                <a:schemeClr val="bg1"/>
              </a:solidFill>
            </a:endParaRPr>
          </a:p>
          <a:p>
            <a:pPr marL="514350" indent="-514350">
              <a:buFont typeface="+mj-lt"/>
              <a:buAutoNum type="arabicPeriod"/>
            </a:pPr>
            <a:r>
              <a:rPr lang="en-US" sz="3000" dirty="0" smtClean="0">
                <a:solidFill>
                  <a:srgbClr val="FFFF00"/>
                </a:solidFill>
              </a:rPr>
              <a:t>Understand God’s revelation in the Bible.</a:t>
            </a:r>
          </a:p>
          <a:p>
            <a:pPr marL="514350" indent="-514350">
              <a:spcBef>
                <a:spcPts val="1800"/>
              </a:spcBef>
              <a:buFont typeface="+mj-lt"/>
              <a:buAutoNum type="arabicPeriod"/>
            </a:pPr>
            <a:r>
              <a:rPr lang="en-US" sz="3000" dirty="0" smtClean="0">
                <a:solidFill>
                  <a:srgbClr val="FFFF00"/>
                </a:solidFill>
              </a:rPr>
              <a:t>Pray earnestly about this issue.</a:t>
            </a:r>
          </a:p>
          <a:p>
            <a:pPr marL="514350" indent="-514350">
              <a:spcBef>
                <a:spcPts val="1800"/>
              </a:spcBef>
              <a:buFont typeface="+mj-lt"/>
              <a:buAutoNum type="arabicPeriod"/>
            </a:pPr>
            <a:r>
              <a:rPr lang="en-US" sz="3000" dirty="0" smtClean="0">
                <a:solidFill>
                  <a:srgbClr val="FFFF00"/>
                </a:solidFill>
              </a:rPr>
              <a:t>Discern how the Holy Spirit is guiding you.</a:t>
            </a:r>
          </a:p>
          <a:p>
            <a:pPr marL="514350" indent="-514350">
              <a:spcBef>
                <a:spcPts val="1800"/>
              </a:spcBef>
              <a:buFont typeface="+mj-lt"/>
              <a:buAutoNum type="arabicPeriod"/>
            </a:pPr>
            <a:r>
              <a:rPr lang="en-US" sz="3000" dirty="0" smtClean="0">
                <a:solidFill>
                  <a:srgbClr val="FFFF00"/>
                </a:solidFill>
              </a:rPr>
              <a:t>Give accordingly.</a:t>
            </a:r>
            <a:endParaRPr lang="en-US" sz="3000" dirty="0">
              <a:solidFill>
                <a:srgbClr val="FFFF00"/>
              </a:solidFill>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93217" y="-1"/>
            <a:ext cx="3850784" cy="6858902"/>
          </a:xfrm>
          <a:prstGeom prst="rect">
            <a:avLst/>
          </a:prstGeom>
        </p:spPr>
      </p:pic>
    </p:spTree>
    <p:extLst>
      <p:ext uri="{BB962C8B-B14F-4D97-AF65-F5344CB8AC3E}">
        <p14:creationId xmlns:p14="http://schemas.microsoft.com/office/powerpoint/2010/main" val="69940762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4761" r="19736"/>
          <a:stretch/>
        </p:blipFill>
        <p:spPr>
          <a:xfrm>
            <a:off x="0" y="0"/>
            <a:ext cx="9144000" cy="6858000"/>
          </a:xfrm>
          <a:prstGeom prst="rect">
            <a:avLst/>
          </a:prstGeom>
        </p:spPr>
      </p:pic>
      <p:sp>
        <p:nvSpPr>
          <p:cNvPr id="2" name="TextBox 1"/>
          <p:cNvSpPr txBox="1"/>
          <p:nvPr/>
        </p:nvSpPr>
        <p:spPr>
          <a:xfrm>
            <a:off x="0" y="0"/>
            <a:ext cx="4250028" cy="7155805"/>
          </a:xfrm>
          <a:prstGeom prst="rect">
            <a:avLst/>
          </a:prstGeom>
          <a:solidFill>
            <a:schemeClr val="accent6">
              <a:lumMod val="50000"/>
            </a:schemeClr>
          </a:solidFill>
        </p:spPr>
        <p:txBody>
          <a:bodyPr wrap="square" rtlCol="0">
            <a:spAutoFit/>
          </a:bodyPr>
          <a:lstStyle/>
          <a:p>
            <a:r>
              <a:rPr lang="en-US" sz="3200" dirty="0" smtClean="0">
                <a:solidFill>
                  <a:schemeClr val="bg1"/>
                </a:solidFill>
              </a:rPr>
              <a:t>The Mosaic Covenant between God and Israel included commands and promises about tithing.</a:t>
            </a:r>
          </a:p>
          <a:p>
            <a:pPr>
              <a:spcBef>
                <a:spcPts val="3000"/>
              </a:spcBef>
            </a:pPr>
            <a:r>
              <a:rPr lang="en-US" sz="3200" dirty="0" smtClean="0">
                <a:solidFill>
                  <a:schemeClr val="bg1"/>
                </a:solidFill>
              </a:rPr>
              <a:t>Israelites gave back to God through the religious workers.</a:t>
            </a:r>
          </a:p>
          <a:p>
            <a:pPr>
              <a:spcBef>
                <a:spcPts val="3000"/>
              </a:spcBef>
            </a:pPr>
            <a:r>
              <a:rPr lang="en-US" sz="3200" dirty="0" smtClean="0">
                <a:solidFill>
                  <a:schemeClr val="bg1"/>
                </a:solidFill>
              </a:rPr>
              <a:t>As God blessed them with provision, they gave back 10% of that provision [their income].</a:t>
            </a:r>
          </a:p>
          <a:p>
            <a:pPr>
              <a:spcBef>
                <a:spcPts val="3000"/>
              </a:spcBef>
            </a:pPr>
            <a:endParaRPr lang="en-US" sz="3200" dirty="0">
              <a:solidFill>
                <a:schemeClr val="bg1"/>
              </a:solidFill>
            </a:endParaRPr>
          </a:p>
        </p:txBody>
      </p:sp>
      <p:sp>
        <p:nvSpPr>
          <p:cNvPr id="5" name="TextBox 4"/>
          <p:cNvSpPr txBox="1"/>
          <p:nvPr/>
        </p:nvSpPr>
        <p:spPr>
          <a:xfrm>
            <a:off x="4842456" y="0"/>
            <a:ext cx="4301544" cy="7263527"/>
          </a:xfrm>
          <a:prstGeom prst="rect">
            <a:avLst/>
          </a:prstGeom>
          <a:solidFill>
            <a:schemeClr val="accent6">
              <a:lumMod val="50000"/>
            </a:schemeClr>
          </a:solidFill>
        </p:spPr>
        <p:txBody>
          <a:bodyPr wrap="square" rtlCol="0">
            <a:spAutoFit/>
          </a:bodyPr>
          <a:lstStyle/>
          <a:p>
            <a:pPr>
              <a:spcBef>
                <a:spcPts val="1200"/>
              </a:spcBef>
            </a:pPr>
            <a:r>
              <a:rPr lang="en-US" sz="3200" dirty="0" smtClean="0">
                <a:solidFill>
                  <a:srgbClr val="FFFF00"/>
                </a:solidFill>
              </a:rPr>
              <a:t>In the New Covenant, tithing is not mentioned; but tithing goals remain:  </a:t>
            </a:r>
          </a:p>
          <a:p>
            <a:pPr marL="457200" indent="-457200">
              <a:spcBef>
                <a:spcPts val="1200"/>
              </a:spcBef>
              <a:buFont typeface="Wingdings" panose="05000000000000000000" pitchFamily="2" charset="2"/>
              <a:buChar char="§"/>
            </a:pPr>
            <a:r>
              <a:rPr lang="en-US" sz="3200" dirty="0" smtClean="0">
                <a:solidFill>
                  <a:srgbClr val="FFFF00"/>
                </a:solidFill>
              </a:rPr>
              <a:t>show God reverence; </a:t>
            </a:r>
          </a:p>
          <a:p>
            <a:pPr marL="457200" indent="-457200">
              <a:spcBef>
                <a:spcPts val="1200"/>
              </a:spcBef>
              <a:buFont typeface="Wingdings" panose="05000000000000000000" pitchFamily="2" charset="2"/>
              <a:buChar char="§"/>
            </a:pPr>
            <a:r>
              <a:rPr lang="en-US" sz="3200" dirty="0" smtClean="0">
                <a:solidFill>
                  <a:srgbClr val="FFFF00"/>
                </a:solidFill>
              </a:rPr>
              <a:t>remember our dependence on God and celebrate his provision; </a:t>
            </a:r>
          </a:p>
          <a:p>
            <a:pPr marL="457200" indent="-457200">
              <a:spcBef>
                <a:spcPts val="1200"/>
              </a:spcBef>
              <a:buFont typeface="Wingdings" panose="05000000000000000000" pitchFamily="2" charset="2"/>
              <a:buChar char="§"/>
            </a:pPr>
            <a:r>
              <a:rPr lang="en-US" sz="3200" dirty="0" smtClean="0">
                <a:solidFill>
                  <a:srgbClr val="FFFF00"/>
                </a:solidFill>
              </a:rPr>
              <a:t>support religious workers and other ministry expenses;</a:t>
            </a:r>
          </a:p>
          <a:p>
            <a:pPr marL="457200" indent="-457200">
              <a:spcBef>
                <a:spcPts val="1200"/>
              </a:spcBef>
              <a:buFont typeface="Wingdings" panose="05000000000000000000" pitchFamily="2" charset="2"/>
              <a:buChar char="§"/>
            </a:pPr>
            <a:r>
              <a:rPr lang="en-US" sz="3200" dirty="0" smtClean="0">
                <a:solidFill>
                  <a:srgbClr val="FFFF00"/>
                </a:solidFill>
              </a:rPr>
              <a:t>help the needy.</a:t>
            </a:r>
          </a:p>
          <a:p>
            <a:pPr>
              <a:spcBef>
                <a:spcPts val="1200"/>
              </a:spcBef>
            </a:pPr>
            <a:endParaRPr lang="en-US" sz="3200" dirty="0">
              <a:solidFill>
                <a:srgbClr val="FFFF00"/>
              </a:solidFill>
            </a:endParaRPr>
          </a:p>
        </p:txBody>
      </p:sp>
    </p:spTree>
    <p:extLst>
      <p:ext uri="{BB962C8B-B14F-4D97-AF65-F5344CB8AC3E}">
        <p14:creationId xmlns:p14="http://schemas.microsoft.com/office/powerpoint/2010/main" val="35200530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l="14761" r="19736"/>
          <a:stretch/>
        </p:blipFill>
        <p:spPr>
          <a:xfrm>
            <a:off x="0" y="0"/>
            <a:ext cx="9144000" cy="6858000"/>
          </a:xfrm>
          <a:prstGeom prst="rect">
            <a:avLst/>
          </a:prstGeom>
        </p:spPr>
      </p:pic>
      <p:sp>
        <p:nvSpPr>
          <p:cNvPr id="2" name="TextBox 1"/>
          <p:cNvSpPr txBox="1"/>
          <p:nvPr/>
        </p:nvSpPr>
        <p:spPr>
          <a:xfrm>
            <a:off x="0" y="0"/>
            <a:ext cx="9144000" cy="6124754"/>
          </a:xfrm>
          <a:prstGeom prst="rect">
            <a:avLst/>
          </a:prstGeom>
          <a:solidFill>
            <a:schemeClr val="accent6">
              <a:lumMod val="50000"/>
            </a:schemeClr>
          </a:solidFill>
        </p:spPr>
        <p:txBody>
          <a:bodyPr wrap="square" rtlCol="0">
            <a:spAutoFit/>
          </a:bodyPr>
          <a:lstStyle/>
          <a:p>
            <a:r>
              <a:rPr lang="en-US" sz="3200" dirty="0" smtClean="0">
                <a:solidFill>
                  <a:schemeClr val="bg1"/>
                </a:solidFill>
              </a:rPr>
              <a:t>Luke 16.10-13 NET: “The one who is faithful in a very little is also faithful in much, and the one who is dishonest in a very little is also dishonest in much.  </a:t>
            </a:r>
          </a:p>
          <a:p>
            <a:pPr>
              <a:spcBef>
                <a:spcPts val="2400"/>
              </a:spcBef>
            </a:pPr>
            <a:r>
              <a:rPr lang="en-US" sz="3200" dirty="0" smtClean="0">
                <a:solidFill>
                  <a:schemeClr val="bg1"/>
                </a:solidFill>
              </a:rPr>
              <a:t>If then you haven't been trustworthy in handling worldly wealth, who will entrust you with the true riches?  And if you haven't been trustworthy with someone else's property, who will give you your own?  </a:t>
            </a:r>
          </a:p>
          <a:p>
            <a:pPr>
              <a:spcBef>
                <a:spcPts val="2400"/>
              </a:spcBef>
            </a:pPr>
            <a:r>
              <a:rPr lang="en-US" sz="3200" u="sng" dirty="0" smtClean="0">
                <a:solidFill>
                  <a:srgbClr val="FFFF00"/>
                </a:solidFill>
              </a:rPr>
              <a:t>No servant can serve two masters, for either he will hate the one and love the other, or he will be devoted to the one and despise the other. You cannot serve God and money</a:t>
            </a:r>
            <a:r>
              <a:rPr lang="en-US" sz="3200" dirty="0" smtClean="0">
                <a:solidFill>
                  <a:schemeClr val="bg1"/>
                </a:solidFill>
              </a:rPr>
              <a:t>.”</a:t>
            </a:r>
            <a:endParaRPr lang="en-US" sz="3200" dirty="0">
              <a:solidFill>
                <a:schemeClr val="bg1"/>
              </a:solidFill>
            </a:endParaRPr>
          </a:p>
        </p:txBody>
      </p:sp>
    </p:spTree>
    <p:extLst>
      <p:ext uri="{BB962C8B-B14F-4D97-AF65-F5344CB8AC3E}">
        <p14:creationId xmlns:p14="http://schemas.microsoft.com/office/powerpoint/2010/main" val="246708886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l="14761" r="19736"/>
          <a:stretch/>
        </p:blipFill>
        <p:spPr>
          <a:xfrm>
            <a:off x="0" y="0"/>
            <a:ext cx="9144000" cy="6858000"/>
          </a:xfrm>
          <a:prstGeom prst="rect">
            <a:avLst/>
          </a:prstGeom>
        </p:spPr>
      </p:pic>
      <p:sp>
        <p:nvSpPr>
          <p:cNvPr id="2" name="TextBox 1"/>
          <p:cNvSpPr txBox="1"/>
          <p:nvPr/>
        </p:nvSpPr>
        <p:spPr>
          <a:xfrm>
            <a:off x="0" y="0"/>
            <a:ext cx="9144000" cy="6124754"/>
          </a:xfrm>
          <a:prstGeom prst="rect">
            <a:avLst/>
          </a:prstGeom>
          <a:solidFill>
            <a:schemeClr val="accent6">
              <a:lumMod val="50000"/>
            </a:schemeClr>
          </a:solidFill>
        </p:spPr>
        <p:txBody>
          <a:bodyPr wrap="square" rtlCol="0">
            <a:spAutoFit/>
          </a:bodyPr>
          <a:lstStyle/>
          <a:p>
            <a:r>
              <a:rPr lang="en-US" sz="3200" dirty="0" smtClean="0">
                <a:solidFill>
                  <a:schemeClr val="bg1"/>
                </a:solidFill>
              </a:rPr>
              <a:t>Luke 16.10-13 NET: “</a:t>
            </a:r>
            <a:r>
              <a:rPr lang="en-US" sz="3200" u="sng" dirty="0" smtClean="0">
                <a:solidFill>
                  <a:srgbClr val="FFFF00"/>
                </a:solidFill>
              </a:rPr>
              <a:t>The one who is faithful in a very little is also faithful in much, and the one who is dishonest in a very little is also dishonest in much.  </a:t>
            </a:r>
          </a:p>
          <a:p>
            <a:pPr>
              <a:spcBef>
                <a:spcPts val="2400"/>
              </a:spcBef>
            </a:pPr>
            <a:r>
              <a:rPr lang="en-US" sz="3200" u="sng" dirty="0" smtClean="0">
                <a:solidFill>
                  <a:srgbClr val="FFFF00"/>
                </a:solidFill>
              </a:rPr>
              <a:t>If then you haven't been trustworthy in handling worldly wealth, who will entrust you with the true riches?  And if you haven't been trustworthy with someone else's property, who will give you your own?  </a:t>
            </a:r>
          </a:p>
          <a:p>
            <a:pPr>
              <a:spcBef>
                <a:spcPts val="2400"/>
              </a:spcBef>
            </a:pPr>
            <a:r>
              <a:rPr lang="en-US" sz="3200" dirty="0" smtClean="0">
                <a:solidFill>
                  <a:schemeClr val="bg1"/>
                </a:solidFill>
              </a:rPr>
              <a:t>No servant can serve two masters, for either he will hate the one and love the other, or he will be devoted to the one and despise the other. You cannot serve God and money.”</a:t>
            </a:r>
            <a:endParaRPr lang="en-US" sz="3200" dirty="0">
              <a:solidFill>
                <a:schemeClr val="bg1"/>
              </a:solidFill>
            </a:endParaRPr>
          </a:p>
        </p:txBody>
      </p:sp>
    </p:spTree>
    <p:extLst>
      <p:ext uri="{BB962C8B-B14F-4D97-AF65-F5344CB8AC3E}">
        <p14:creationId xmlns:p14="http://schemas.microsoft.com/office/powerpoint/2010/main" val="144671514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l="14761" r="19736"/>
          <a:stretch/>
        </p:blipFill>
        <p:spPr>
          <a:xfrm>
            <a:off x="0" y="0"/>
            <a:ext cx="9144000" cy="6858000"/>
          </a:xfrm>
          <a:prstGeom prst="rect">
            <a:avLst/>
          </a:prstGeom>
        </p:spPr>
      </p:pic>
      <p:sp>
        <p:nvSpPr>
          <p:cNvPr id="2" name="TextBox 1"/>
          <p:cNvSpPr txBox="1"/>
          <p:nvPr/>
        </p:nvSpPr>
        <p:spPr>
          <a:xfrm>
            <a:off x="0" y="0"/>
            <a:ext cx="9144000" cy="5632311"/>
          </a:xfrm>
          <a:prstGeom prst="rect">
            <a:avLst/>
          </a:prstGeom>
          <a:solidFill>
            <a:schemeClr val="accent6">
              <a:lumMod val="50000"/>
            </a:schemeClr>
          </a:solidFill>
        </p:spPr>
        <p:txBody>
          <a:bodyPr wrap="square" rtlCol="0">
            <a:spAutoFit/>
          </a:bodyPr>
          <a:lstStyle/>
          <a:p>
            <a:r>
              <a:rPr lang="en-US" sz="3200" dirty="0">
                <a:solidFill>
                  <a:schemeClr val="bg1"/>
                </a:solidFill>
              </a:rPr>
              <a:t>1 Timothy 6.17-19 NET:   Command those who are rich in this world's goods not to be haughty or to set their hope on riches, which are uncertain, but on God who richly provides us with all things for our enjoyment.  </a:t>
            </a:r>
            <a:endParaRPr lang="en-US" sz="3200" dirty="0" smtClean="0">
              <a:solidFill>
                <a:schemeClr val="bg1"/>
              </a:solidFill>
            </a:endParaRPr>
          </a:p>
          <a:p>
            <a:pPr>
              <a:spcBef>
                <a:spcPts val="2400"/>
              </a:spcBef>
            </a:pPr>
            <a:r>
              <a:rPr lang="en-US" sz="3200" dirty="0" smtClean="0">
                <a:solidFill>
                  <a:schemeClr val="bg1"/>
                </a:solidFill>
              </a:rPr>
              <a:t>Tell </a:t>
            </a:r>
            <a:r>
              <a:rPr lang="en-US" sz="3200" dirty="0">
                <a:solidFill>
                  <a:schemeClr val="bg1"/>
                </a:solidFill>
              </a:rPr>
              <a:t>them to do good, to be rich in good deeds, to be generous givers, sharing with others.  </a:t>
            </a:r>
            <a:endParaRPr lang="en-US" sz="3200" dirty="0" smtClean="0">
              <a:solidFill>
                <a:schemeClr val="bg1"/>
              </a:solidFill>
            </a:endParaRPr>
          </a:p>
          <a:p>
            <a:pPr>
              <a:spcBef>
                <a:spcPts val="2400"/>
              </a:spcBef>
            </a:pPr>
            <a:r>
              <a:rPr lang="en-US" sz="3200" dirty="0" smtClean="0">
                <a:solidFill>
                  <a:schemeClr val="bg1"/>
                </a:solidFill>
              </a:rPr>
              <a:t>In </a:t>
            </a:r>
            <a:r>
              <a:rPr lang="en-US" sz="3200" dirty="0">
                <a:solidFill>
                  <a:schemeClr val="bg1"/>
                </a:solidFill>
              </a:rPr>
              <a:t>this way they will save up a treasure for themselves as a firm foundation for the future and so lay hold of what is truly life.</a:t>
            </a:r>
          </a:p>
        </p:txBody>
      </p:sp>
    </p:spTree>
    <p:extLst>
      <p:ext uri="{BB962C8B-B14F-4D97-AF65-F5344CB8AC3E}">
        <p14:creationId xmlns:p14="http://schemas.microsoft.com/office/powerpoint/2010/main" val="143608472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l="14761" r="19736"/>
          <a:stretch/>
        </p:blipFill>
        <p:spPr>
          <a:xfrm>
            <a:off x="0" y="0"/>
            <a:ext cx="9144000" cy="6858000"/>
          </a:xfrm>
          <a:prstGeom prst="rect">
            <a:avLst/>
          </a:prstGeom>
        </p:spPr>
      </p:pic>
      <p:sp>
        <p:nvSpPr>
          <p:cNvPr id="2" name="TextBox 1"/>
          <p:cNvSpPr txBox="1"/>
          <p:nvPr/>
        </p:nvSpPr>
        <p:spPr>
          <a:xfrm>
            <a:off x="0" y="0"/>
            <a:ext cx="9144000" cy="6124754"/>
          </a:xfrm>
          <a:prstGeom prst="rect">
            <a:avLst/>
          </a:prstGeom>
          <a:solidFill>
            <a:schemeClr val="accent6">
              <a:lumMod val="50000"/>
            </a:schemeClr>
          </a:solidFill>
        </p:spPr>
        <p:txBody>
          <a:bodyPr wrap="square" rtlCol="0">
            <a:spAutoFit/>
          </a:bodyPr>
          <a:lstStyle/>
          <a:p>
            <a:r>
              <a:rPr lang="en-US" sz="3200" dirty="0" smtClean="0">
                <a:solidFill>
                  <a:schemeClr val="bg1"/>
                </a:solidFill>
              </a:rPr>
              <a:t>Mark 12.41-44 NET:   Then he sat down opposite the offering box, and watched the crowd putting coins into it. </a:t>
            </a:r>
          </a:p>
          <a:p>
            <a:pPr>
              <a:spcBef>
                <a:spcPts val="2400"/>
              </a:spcBef>
            </a:pPr>
            <a:r>
              <a:rPr lang="en-US" sz="3200" dirty="0" smtClean="0">
                <a:solidFill>
                  <a:schemeClr val="bg1"/>
                </a:solidFill>
              </a:rPr>
              <a:t>Many rich people were throwing in large amounts.  And a poor widow came and put in two small copper coins, worth less than a penny.  </a:t>
            </a:r>
          </a:p>
          <a:p>
            <a:pPr>
              <a:spcBef>
                <a:spcPts val="2400"/>
              </a:spcBef>
            </a:pPr>
            <a:r>
              <a:rPr lang="en-US" sz="3200" dirty="0" smtClean="0">
                <a:solidFill>
                  <a:schemeClr val="bg1"/>
                </a:solidFill>
              </a:rPr>
              <a:t>He called his disciples and said to them, “I tell you the truth, this poor widow has put more into the offering box than all the others.  For they all gave out of their wealth. But she, out of her poverty, put in what she had to live on, everything she had.”</a:t>
            </a:r>
            <a:endParaRPr lang="en-US" sz="3200" dirty="0">
              <a:solidFill>
                <a:schemeClr val="bg1"/>
              </a:solidFill>
            </a:endParaRPr>
          </a:p>
        </p:txBody>
      </p:sp>
    </p:spTree>
    <p:extLst>
      <p:ext uri="{BB962C8B-B14F-4D97-AF65-F5344CB8AC3E}">
        <p14:creationId xmlns:p14="http://schemas.microsoft.com/office/powerpoint/2010/main" val="261533301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0"/>
            <a:ext cx="4765183" cy="1569660"/>
          </a:xfrm>
          <a:prstGeom prst="rect">
            <a:avLst/>
          </a:prstGeom>
          <a:noFill/>
        </p:spPr>
        <p:txBody>
          <a:bodyPr wrap="square" rtlCol="0">
            <a:spAutoFit/>
          </a:bodyPr>
          <a:lstStyle/>
          <a:p>
            <a:r>
              <a:rPr lang="en-US" sz="3200" dirty="0" smtClean="0">
                <a:solidFill>
                  <a:schemeClr val="bg1"/>
                </a:solidFill>
              </a:rPr>
              <a:t>John 13.34 NET:  “Just as I have loved you, you also are to love one another.”</a:t>
            </a:r>
            <a:endParaRPr lang="en-US" sz="3200" dirty="0">
              <a:solidFill>
                <a:schemeClr val="bg1"/>
              </a:solidFill>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93217" y="-1"/>
            <a:ext cx="3850784" cy="6858902"/>
          </a:xfrm>
          <a:prstGeom prst="rect">
            <a:avLst/>
          </a:prstGeom>
        </p:spPr>
      </p:pic>
      <p:sp>
        <p:nvSpPr>
          <p:cNvPr id="4" name="TextBox 3"/>
          <p:cNvSpPr txBox="1"/>
          <p:nvPr/>
        </p:nvSpPr>
        <p:spPr>
          <a:xfrm>
            <a:off x="0" y="6458791"/>
            <a:ext cx="5293217" cy="400110"/>
          </a:xfrm>
          <a:prstGeom prst="rect">
            <a:avLst/>
          </a:prstGeom>
          <a:noFill/>
        </p:spPr>
        <p:txBody>
          <a:bodyPr wrap="square" rtlCol="0">
            <a:spAutoFit/>
          </a:bodyPr>
          <a:lstStyle/>
          <a:p>
            <a:pPr algn="r"/>
            <a:r>
              <a:rPr lang="en-US" sz="2000" dirty="0" smtClean="0">
                <a:solidFill>
                  <a:srgbClr val="FFFF00"/>
                </a:solidFill>
              </a:rPr>
              <a:t>Francisco de Zurbaran;  Vanderbilt.edu</a:t>
            </a:r>
            <a:endParaRPr lang="en-US" sz="2000" dirty="0">
              <a:solidFill>
                <a:srgbClr val="FFFF00"/>
              </a:solidFill>
            </a:endParaRPr>
          </a:p>
        </p:txBody>
      </p:sp>
    </p:spTree>
    <p:extLst>
      <p:ext uri="{BB962C8B-B14F-4D97-AF65-F5344CB8AC3E}">
        <p14:creationId xmlns:p14="http://schemas.microsoft.com/office/powerpoint/2010/main" val="322331006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l="14761" r="19736"/>
          <a:stretch/>
        </p:blipFill>
        <p:spPr>
          <a:xfrm>
            <a:off x="0" y="0"/>
            <a:ext cx="9144000" cy="6858000"/>
          </a:xfrm>
          <a:prstGeom prst="rect">
            <a:avLst/>
          </a:prstGeom>
        </p:spPr>
      </p:pic>
      <p:sp>
        <p:nvSpPr>
          <p:cNvPr id="2" name="TextBox 1"/>
          <p:cNvSpPr txBox="1"/>
          <p:nvPr/>
        </p:nvSpPr>
        <p:spPr>
          <a:xfrm>
            <a:off x="0" y="0"/>
            <a:ext cx="9144000" cy="5324535"/>
          </a:xfrm>
          <a:prstGeom prst="rect">
            <a:avLst/>
          </a:prstGeom>
          <a:solidFill>
            <a:schemeClr val="accent6">
              <a:lumMod val="50000"/>
            </a:schemeClr>
          </a:solidFill>
        </p:spPr>
        <p:txBody>
          <a:bodyPr wrap="square" rtlCol="0">
            <a:spAutoFit/>
          </a:bodyPr>
          <a:lstStyle/>
          <a:p>
            <a:r>
              <a:rPr lang="en-US" sz="3200" dirty="0">
                <a:solidFill>
                  <a:schemeClr val="bg1"/>
                </a:solidFill>
              </a:rPr>
              <a:t>2 Corinthians 8.1-4 NET:  Now we make known to you, brothers and sisters, the grace of God given to the churches of Macedonia, that during a severe ordeal of suffering, their abundant joy and their extreme poverty have overflowed in the wealth of their generosity.  </a:t>
            </a:r>
            <a:endParaRPr lang="en-US" sz="3200" dirty="0" smtClean="0">
              <a:solidFill>
                <a:schemeClr val="bg1"/>
              </a:solidFill>
            </a:endParaRPr>
          </a:p>
          <a:p>
            <a:pPr>
              <a:spcBef>
                <a:spcPts val="2400"/>
              </a:spcBef>
            </a:pPr>
            <a:r>
              <a:rPr lang="en-US" sz="3200" dirty="0" smtClean="0">
                <a:solidFill>
                  <a:schemeClr val="bg1"/>
                </a:solidFill>
              </a:rPr>
              <a:t>For </a:t>
            </a:r>
            <a:r>
              <a:rPr lang="en-US" sz="3200" dirty="0">
                <a:solidFill>
                  <a:schemeClr val="bg1"/>
                </a:solidFill>
              </a:rPr>
              <a:t>I testify, they gave according to their means and beyond their means. They did so voluntarily, begging us with great earnestness for the blessing and fellowship of helping the saints.</a:t>
            </a:r>
          </a:p>
        </p:txBody>
      </p:sp>
    </p:spTree>
    <p:extLst>
      <p:ext uri="{BB962C8B-B14F-4D97-AF65-F5344CB8AC3E}">
        <p14:creationId xmlns:p14="http://schemas.microsoft.com/office/powerpoint/2010/main" val="22762393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l="14761" r="19736"/>
          <a:stretch/>
        </p:blipFill>
        <p:spPr>
          <a:xfrm>
            <a:off x="0" y="0"/>
            <a:ext cx="9144000" cy="6858000"/>
          </a:xfrm>
          <a:prstGeom prst="rect">
            <a:avLst/>
          </a:prstGeom>
        </p:spPr>
      </p:pic>
      <p:sp>
        <p:nvSpPr>
          <p:cNvPr id="2" name="TextBox 1"/>
          <p:cNvSpPr txBox="1"/>
          <p:nvPr/>
        </p:nvSpPr>
        <p:spPr>
          <a:xfrm>
            <a:off x="0" y="0"/>
            <a:ext cx="9144000" cy="4832092"/>
          </a:xfrm>
          <a:prstGeom prst="rect">
            <a:avLst/>
          </a:prstGeom>
          <a:solidFill>
            <a:schemeClr val="accent6">
              <a:lumMod val="50000"/>
            </a:schemeClr>
          </a:solidFill>
        </p:spPr>
        <p:txBody>
          <a:bodyPr wrap="square" rtlCol="0">
            <a:spAutoFit/>
          </a:bodyPr>
          <a:lstStyle/>
          <a:p>
            <a:r>
              <a:rPr lang="en-US" sz="3200" dirty="0" smtClean="0">
                <a:solidFill>
                  <a:schemeClr val="bg1"/>
                </a:solidFill>
              </a:rPr>
              <a:t>2 Corinthians 8.10-12 NET:   So here is my opinion on this matter: It is to your advantage, since you made a good start last year both in your giving and your desire to give, to finish what you started, so that just as you wanted to do it eagerly, you can also complete it according to your means.  </a:t>
            </a:r>
          </a:p>
          <a:p>
            <a:pPr>
              <a:spcBef>
                <a:spcPts val="2400"/>
              </a:spcBef>
            </a:pPr>
            <a:r>
              <a:rPr lang="en-US" sz="3200" dirty="0" smtClean="0">
                <a:solidFill>
                  <a:schemeClr val="bg1"/>
                </a:solidFill>
              </a:rPr>
              <a:t>For if the eagerness is present, the gift itself is acceptable according to whatever one has, not according to what he does not have.</a:t>
            </a:r>
            <a:endParaRPr lang="en-US" sz="3200" dirty="0">
              <a:solidFill>
                <a:schemeClr val="bg1"/>
              </a:solidFill>
            </a:endParaRPr>
          </a:p>
        </p:txBody>
      </p:sp>
    </p:spTree>
    <p:extLst>
      <p:ext uri="{BB962C8B-B14F-4D97-AF65-F5344CB8AC3E}">
        <p14:creationId xmlns:p14="http://schemas.microsoft.com/office/powerpoint/2010/main" val="20739936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108</TotalTime>
  <Words>1340</Words>
  <Application>Microsoft Office PowerPoint</Application>
  <PresentationFormat>On-screen Show (4:3)</PresentationFormat>
  <Paragraphs>44</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Groben</dc:creator>
  <cp:lastModifiedBy>William Groben</cp:lastModifiedBy>
  <cp:revision>11</cp:revision>
  <dcterms:created xsi:type="dcterms:W3CDTF">2016-02-10T15:49:23Z</dcterms:created>
  <dcterms:modified xsi:type="dcterms:W3CDTF">2016-02-16T15:38:58Z</dcterms:modified>
</cp:coreProperties>
</file>